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Objects="1">
      <p:cViewPr varScale="1">
        <p:scale>
          <a:sx n="129" d="100"/>
          <a:sy n="129" d="100"/>
        </p:scale>
        <p:origin x="-120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6651C640-FE7B-485E-A1FB-79D5FBD6AEAE}" type="datetimeFigureOut">
              <a:rPr lang="en-US"/>
              <a:pPr/>
              <a:t>4/21/2009</a:t>
            </a:fld>
            <a:endParaRPr lang="en-US"/>
          </a:p>
        </p:txBody>
      </p:sp>
      <p:sp>
        <p:nvSpPr>
          <p:cNvPr id="1434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442D856C-08D5-4B3F-BDF1-FB854649807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39626-6915-43B4-99D0-D97E662ACD48}" type="datetimeFigureOut">
              <a:rPr lang="en-US"/>
              <a:pPr>
                <a:defRPr/>
              </a:pPr>
              <a:t>4/21/2009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646B9C-DFCC-44E1-80B9-42E01C763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CB8C0-A65D-4F82-927B-C1CBAE425221}" type="datetimeFigureOut">
              <a:rPr lang="en-US"/>
              <a:pPr>
                <a:defRPr/>
              </a:pPr>
              <a:t>4/21/2009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15231-FBC3-4B1B-B418-FF23C9D784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7D22D-C60A-4F16-9EF9-0638AB1E89A2}" type="datetimeFigureOut">
              <a:rPr lang="en-US"/>
              <a:pPr>
                <a:defRPr/>
              </a:pPr>
              <a:t>4/21/2009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B2473-51F4-4049-9E6E-F2D55C0FD4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64FA3-8221-432D-B542-265F25C46A3A}" type="datetimeFigureOut">
              <a:rPr lang="en-US"/>
              <a:pPr>
                <a:defRPr/>
              </a:pPr>
              <a:t>4/21/2009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0B165-E03A-4E9B-8E97-0C6E8BF88C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90F43-4F10-4D1F-8CA2-7F40E3201EC9}" type="datetimeFigureOut">
              <a:rPr lang="en-US"/>
              <a:pPr>
                <a:defRPr/>
              </a:pPr>
              <a:t>4/21/2009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D0EFD-9648-440C-B467-03BEFA313A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DDC69-2EFF-42FD-9E59-C8E7F6BB4D7E}" type="datetimeFigureOut">
              <a:rPr lang="en-US"/>
              <a:pPr>
                <a:defRPr/>
              </a:pPr>
              <a:t>4/21/2009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6C140-2B09-4FDD-8A93-FB07844FE3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B1843-BDCA-40A3-B826-A8B18C1CC34A}" type="datetimeFigureOut">
              <a:rPr lang="en-US"/>
              <a:pPr>
                <a:defRPr/>
              </a:pPr>
              <a:t>4/21/2009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37BDB3-35E9-463F-910E-95622F1C9F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96542-FA0D-4427-9859-1A7C883FE335}" type="datetimeFigureOut">
              <a:rPr lang="en-US"/>
              <a:pPr>
                <a:defRPr/>
              </a:pPr>
              <a:t>4/21/2009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1B712-F47E-4C34-88D3-B02C156C3D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368CA-15B9-45DA-AB27-82C235E67C05}" type="datetimeFigureOut">
              <a:rPr lang="en-US"/>
              <a:pPr>
                <a:defRPr/>
              </a:pPr>
              <a:t>4/21/2009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9A782-1F5A-4FB3-B7EB-282AA83228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C6731-02D0-4C21-ABC6-263099B71BF2}" type="datetimeFigureOut">
              <a:rPr lang="en-US"/>
              <a:pPr>
                <a:defRPr/>
              </a:pPr>
              <a:t>4/21/2009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DCA64-E0F2-41BE-B103-E98E9734BC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065A7-2DB1-4433-B705-7CC33A72C46B}" type="datetimeFigureOut">
              <a:rPr lang="en-US"/>
              <a:pPr>
                <a:defRPr/>
              </a:pPr>
              <a:t>4/21/2009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D71A0-BEF3-4707-ABE5-3825DA5D55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EEBBB0-1FE8-4739-8D60-0471A40B0F23}" type="datetimeFigureOut">
              <a:rPr lang="en-US"/>
              <a:pPr>
                <a:defRPr/>
              </a:pPr>
              <a:t>4/21/2009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9CD973B-EAE8-4155-8658-34E0E7F630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56356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800" spc="-20" dirty="0" err="1" smtClean="0">
                <a:solidFill>
                  <a:schemeClr val="accent2"/>
                </a:solidFill>
              </a:rPr>
              <a:t>Gopnik</a:t>
            </a:r>
            <a:r>
              <a:rPr lang="en-US" sz="1800" spc="-20" dirty="0" smtClean="0">
                <a:solidFill>
                  <a:schemeClr val="accent2"/>
                </a:solidFill>
              </a:rPr>
              <a:t>, </a:t>
            </a:r>
            <a:r>
              <a:rPr lang="en-US" sz="1800" spc="-20" dirty="0" err="1" smtClean="0">
                <a:solidFill>
                  <a:schemeClr val="accent2"/>
                </a:solidFill>
              </a:rPr>
              <a:t>Sobel</a:t>
            </a:r>
            <a:r>
              <a:rPr lang="en-US" sz="1800" spc="-20" dirty="0" smtClean="0">
                <a:solidFill>
                  <a:schemeClr val="accent2"/>
                </a:solidFill>
              </a:rPr>
              <a:t>, Schulz, &amp; </a:t>
            </a:r>
            <a:r>
              <a:rPr lang="en-US" sz="1800" spc="-20" dirty="0" err="1" smtClean="0">
                <a:solidFill>
                  <a:schemeClr val="accent2"/>
                </a:solidFill>
              </a:rPr>
              <a:t>Glymour</a:t>
            </a:r>
            <a:r>
              <a:rPr lang="en-US" sz="1800" spc="-20" dirty="0" smtClean="0">
                <a:solidFill>
                  <a:schemeClr val="accent2"/>
                </a:solidFill>
              </a:rPr>
              <a:t> (2001) Causal learning mechanisms in very young children. </a:t>
            </a:r>
            <a:endParaRPr lang="en-US" sz="1800" spc="-20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4114800" cy="2895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>
            <a:normAutofit lnSpcReduction="10000"/>
          </a:bodyPr>
          <a:lstStyle/>
          <a:p>
            <a:pPr marL="182880" indent="-182880" fontAlgn="auto">
              <a:spcBef>
                <a:spcPts val="0"/>
              </a:spcBef>
              <a:spcAft>
                <a:spcPts val="0"/>
              </a:spcAft>
              <a:buFont typeface="Arial"/>
              <a:buNone/>
              <a:defRPr/>
            </a:pPr>
            <a:r>
              <a:rPr lang="en-US" sz="1700" b="1" dirty="0" smtClean="0">
                <a:solidFill>
                  <a:schemeClr val="tx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</a:rPr>
              <a:t>Theory</a:t>
            </a:r>
          </a:p>
          <a:p>
            <a:pPr marL="182880" indent="-18288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1400" dirty="0" smtClean="0">
                <a:solidFill>
                  <a:schemeClr val="tx2"/>
                </a:solidFill>
              </a:rPr>
              <a:t>Children build causal representations of how things work in the world. </a:t>
            </a:r>
          </a:p>
          <a:p>
            <a:pPr marL="582930" lvl="1" indent="-182880" fontAlgn="auto">
              <a:spcBef>
                <a:spcPts val="0"/>
              </a:spcBef>
              <a:spcAft>
                <a:spcPts val="0"/>
              </a:spcAft>
              <a:buFont typeface="Arial"/>
              <a:buChar char="–"/>
              <a:defRPr/>
            </a:pPr>
            <a:r>
              <a:rPr lang="en-US" sz="1200" dirty="0" smtClean="0">
                <a:solidFill>
                  <a:schemeClr val="tx2"/>
                </a:solidFill>
              </a:rPr>
              <a:t>Substantive principal (top-down inferences)</a:t>
            </a:r>
          </a:p>
          <a:p>
            <a:pPr marL="582930" lvl="1" indent="-182880" fontAlgn="auto">
              <a:spcBef>
                <a:spcPts val="0"/>
              </a:spcBef>
              <a:spcAft>
                <a:spcPts val="0"/>
              </a:spcAft>
              <a:buFont typeface="Arial"/>
              <a:buChar char="–"/>
              <a:defRPr/>
            </a:pPr>
            <a:r>
              <a:rPr lang="en-US" sz="1200" dirty="0">
                <a:solidFill>
                  <a:schemeClr val="tx2"/>
                </a:solidFill>
              </a:rPr>
              <a:t>F</a:t>
            </a:r>
            <a:r>
              <a:rPr lang="en-US" sz="1200" dirty="0" smtClean="0">
                <a:solidFill>
                  <a:schemeClr val="tx2"/>
                </a:solidFill>
              </a:rPr>
              <a:t>ormal principal (inferences not dependent on prior knowledge)</a:t>
            </a:r>
          </a:p>
          <a:p>
            <a:pPr marL="182880" indent="-18288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1400" dirty="0" smtClean="0">
                <a:solidFill>
                  <a:schemeClr val="tx2"/>
                </a:solidFill>
              </a:rPr>
              <a:t>People infer causal relations when one event consistently follows another.</a:t>
            </a:r>
          </a:p>
          <a:p>
            <a:pPr marL="582930" lvl="1" indent="-182880" fontAlgn="auto">
              <a:spcBef>
                <a:spcPts val="0"/>
              </a:spcBef>
              <a:spcAft>
                <a:spcPts val="0"/>
              </a:spcAft>
              <a:buFont typeface="Arial"/>
              <a:buChar char="–"/>
              <a:defRPr/>
            </a:pPr>
            <a:r>
              <a:rPr lang="en-US" sz="1200" dirty="0" smtClean="0">
                <a:solidFill>
                  <a:schemeClr val="tx2"/>
                </a:solidFill>
              </a:rPr>
              <a:t>Screening off is the </a:t>
            </a:r>
            <a:r>
              <a:rPr lang="en-US" sz="1200" dirty="0">
                <a:solidFill>
                  <a:schemeClr val="tx2"/>
                </a:solidFill>
              </a:rPr>
              <a:t>name given when one event, usually unnoticed, produces the illusion of a causal relationship between two other events that in actuality are not </a:t>
            </a:r>
            <a:r>
              <a:rPr lang="en-US" sz="1200" dirty="0" smtClean="0">
                <a:solidFill>
                  <a:schemeClr val="tx2"/>
                </a:solidFill>
              </a:rPr>
              <a:t>related. </a:t>
            </a:r>
          </a:p>
          <a:p>
            <a:pPr marL="182880" indent="-18288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1400" dirty="0" smtClean="0">
                <a:solidFill>
                  <a:schemeClr val="tx2"/>
                </a:solidFill>
              </a:rPr>
              <a:t>Research question: When causal inferences is possible from patterns of data, will children draw genuinely causal conclusions?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48200" y="914400"/>
            <a:ext cx="4114800" cy="2895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82880" indent="-182880" fontAlgn="auto">
              <a:spcBef>
                <a:spcPts val="0"/>
              </a:spcBef>
              <a:spcAft>
                <a:spcPts val="0"/>
              </a:spcAft>
              <a:buFont typeface="Arial"/>
              <a:buNone/>
              <a:defRPr/>
            </a:pPr>
            <a:r>
              <a:rPr lang="en-US" sz="1700" b="1" dirty="0">
                <a:solidFill>
                  <a:schemeClr val="tx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</a:rPr>
              <a:t>Key insight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1000" y="3886200"/>
            <a:ext cx="4114800" cy="2667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82880" indent="-182880" fontAlgn="auto">
              <a:spcBef>
                <a:spcPts val="0"/>
              </a:spcBef>
              <a:spcAft>
                <a:spcPts val="0"/>
              </a:spcAft>
              <a:buFont typeface="Arial"/>
              <a:buNone/>
              <a:defRPr/>
            </a:pPr>
            <a:r>
              <a:rPr lang="en-US" sz="1700" b="1" dirty="0">
                <a:solidFill>
                  <a:schemeClr val="tx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</a:rPr>
              <a:t>Strengths and weaknesses</a:t>
            </a:r>
          </a:p>
          <a:p>
            <a:pPr marL="182880" indent="-18288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1400" dirty="0">
                <a:solidFill>
                  <a:srgbClr val="1F497D"/>
                </a:solidFill>
              </a:rPr>
              <a:t>Methodology improves on past work with kids because it does not require the use of meta-cognitive skills to demonstrate causal learning</a:t>
            </a:r>
            <a:r>
              <a:rPr lang="en-US" sz="1400" dirty="0">
                <a:solidFill>
                  <a:srgbClr val="1F497D"/>
                </a:solidFill>
              </a:rPr>
              <a:t>.</a:t>
            </a:r>
          </a:p>
          <a:p>
            <a:pPr marL="182880" indent="-18288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1400" dirty="0">
                <a:solidFill>
                  <a:srgbClr val="1F497D"/>
                </a:solidFill>
              </a:rPr>
              <a:t>In experiment 3, it is not possible to determine whether children who removed both blocks in succession as opposed to</a:t>
            </a:r>
            <a:r>
              <a:rPr lang="en-US" sz="1400" dirty="0">
                <a:solidFill>
                  <a:srgbClr val="1F497D"/>
                </a:solidFill>
              </a:rPr>
              <a:t> </a:t>
            </a:r>
            <a:br>
              <a:rPr lang="en-US" sz="1400" dirty="0">
                <a:solidFill>
                  <a:srgbClr val="1F497D"/>
                </a:solidFill>
              </a:rPr>
            </a:br>
            <a:r>
              <a:rPr lang="en-US" sz="1400" dirty="0">
                <a:solidFill>
                  <a:srgbClr val="1F497D"/>
                </a:solidFill>
              </a:rPr>
              <a:t>simultaneously </a:t>
            </a:r>
            <a:r>
              <a:rPr lang="en-US" sz="1400" dirty="0">
                <a:solidFill>
                  <a:srgbClr val="1F497D"/>
                </a:solidFill>
              </a:rPr>
              <a:t>initially</a:t>
            </a:r>
            <a:r>
              <a:rPr lang="en-US" sz="1400" dirty="0">
                <a:solidFill>
                  <a:srgbClr val="1F497D"/>
                </a:solidFill>
              </a:rPr>
              <a:t> </a:t>
            </a:r>
            <a:br>
              <a:rPr lang="en-US" sz="1400" dirty="0">
                <a:solidFill>
                  <a:srgbClr val="1F497D"/>
                </a:solidFill>
              </a:rPr>
            </a:br>
            <a:r>
              <a:rPr lang="en-US" sz="1400" dirty="0">
                <a:solidFill>
                  <a:srgbClr val="1F497D"/>
                </a:solidFill>
              </a:rPr>
              <a:t>understood </a:t>
            </a:r>
            <a:r>
              <a:rPr lang="en-US" sz="1400" dirty="0">
                <a:solidFill>
                  <a:srgbClr val="1F497D"/>
                </a:solidFill>
              </a:rPr>
              <a:t>the causal</a:t>
            </a:r>
            <a:r>
              <a:rPr lang="en-US" sz="1400" dirty="0">
                <a:solidFill>
                  <a:srgbClr val="1F497D"/>
                </a:solidFill>
              </a:rPr>
              <a:t> </a:t>
            </a:r>
            <a:br>
              <a:rPr lang="en-US" sz="1400" dirty="0">
                <a:solidFill>
                  <a:srgbClr val="1F497D"/>
                </a:solidFill>
              </a:rPr>
            </a:br>
            <a:r>
              <a:rPr lang="en-US" sz="1400" dirty="0">
                <a:solidFill>
                  <a:srgbClr val="1F497D"/>
                </a:solidFill>
              </a:rPr>
              <a:t>nature </a:t>
            </a:r>
            <a:r>
              <a:rPr lang="en-US" sz="1400" dirty="0">
                <a:solidFill>
                  <a:srgbClr val="1F497D"/>
                </a:solidFill>
              </a:rPr>
              <a:t>of the experiment.</a:t>
            </a:r>
            <a:r>
              <a:rPr lang="en-US" sz="1400" dirty="0">
                <a:solidFill>
                  <a:srgbClr val="1F497D"/>
                </a:solidFill>
              </a:rPr>
              <a:t> 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48200" y="3886200"/>
            <a:ext cx="4114800" cy="2667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182880" indent="-182880" fontAlgn="auto">
              <a:spcBef>
                <a:spcPts val="0"/>
              </a:spcBef>
              <a:spcAft>
                <a:spcPts val="0"/>
              </a:spcAft>
              <a:buFont typeface="Arial"/>
              <a:buNone/>
              <a:defRPr/>
            </a:pPr>
            <a:r>
              <a:rPr lang="en-US" sz="1700" b="1" dirty="0">
                <a:solidFill>
                  <a:schemeClr val="tx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</a:rPr>
              <a:t>Methods and findings</a:t>
            </a:r>
          </a:p>
          <a:p>
            <a:pPr marL="182880" indent="-18288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1400"/>
              <a:t>2-4 yr old children </a:t>
            </a:r>
            <a:r>
              <a:rPr lang="en-US" sz="1400" dirty="0"/>
              <a:t>were</a:t>
            </a:r>
            <a:r>
              <a:rPr lang="en-US" sz="1400" dirty="0"/>
              <a:t> told “</a:t>
            </a:r>
            <a:r>
              <a:rPr lang="en-US" sz="1400" dirty="0" err="1"/>
              <a:t>blinkets</a:t>
            </a:r>
            <a:r>
              <a:rPr lang="en-US" sz="1400" dirty="0"/>
              <a:t> make the machine go.”</a:t>
            </a:r>
            <a:r>
              <a:rPr lang="en-US" sz="1400" dirty="0"/>
              <a:t> </a:t>
            </a:r>
          </a:p>
          <a:p>
            <a:pPr marL="182880" indent="-18288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1400" dirty="0"/>
              <a:t>One-cause tasks: 2 blocks were placed on detector individually and simultaneously. Block A always lit up detector, block B never did. </a:t>
            </a:r>
          </a:p>
          <a:p>
            <a:pPr marL="182880" indent="-18288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1400" dirty="0"/>
              <a:t>Two-cause tasks: 2 blocks were placed on detector individually. Block A always lit up detector, block B did only 2/3 of the time. </a:t>
            </a:r>
          </a:p>
          <a:p>
            <a:pPr marL="182880" indent="-18288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1400" dirty="0"/>
              <a:t>In </a:t>
            </a:r>
            <a:r>
              <a:rPr lang="en-US" sz="1400" dirty="0"/>
              <a:t>one-cause tasks, children correctly stated that block A was a </a:t>
            </a:r>
            <a:r>
              <a:rPr lang="en-US" sz="1400" dirty="0" err="1"/>
              <a:t>blinket</a:t>
            </a:r>
            <a:r>
              <a:rPr lang="en-US" sz="1400" dirty="0"/>
              <a:t> and block B was not. In two-cause tasks, both block</a:t>
            </a:r>
            <a:r>
              <a:rPr lang="en-US" sz="1400" dirty="0"/>
              <a:t> were </a:t>
            </a:r>
            <a:r>
              <a:rPr lang="en-US" sz="1400" dirty="0"/>
              <a:t>identified as </a:t>
            </a:r>
            <a:r>
              <a:rPr lang="en-US" sz="1400" dirty="0" err="1"/>
              <a:t>blinkets</a:t>
            </a:r>
            <a:r>
              <a:rPr lang="en-US" sz="1400" dirty="0"/>
              <a:t>.</a:t>
            </a:r>
            <a:r>
              <a:rPr lang="en-US" sz="1200" dirty="0"/>
              <a:t> </a:t>
            </a:r>
            <a:endParaRPr lang="en-US" sz="1200" dirty="0">
              <a:solidFill>
                <a:schemeClr val="tx2"/>
              </a:solidFill>
            </a:endParaRPr>
          </a:p>
        </p:txBody>
      </p:sp>
      <p:pic>
        <p:nvPicPr>
          <p:cNvPr id="8" name="Picture 7" descr="Quad illustrati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1371600"/>
            <a:ext cx="3886200" cy="2139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9" name="Picture 8"/>
          <p:cNvPicPr>
            <a:picLocks noChangeAspect="1" noChangeArrowheads="1"/>
          </p:cNvPicPr>
          <p:nvPr/>
        </p:nvPicPr>
        <p:blipFill>
          <a:blip r:embed="rId4"/>
          <a:srcRect l="4211" t="6546" r="4211" b="6546"/>
          <a:stretch>
            <a:fillRect/>
          </a:stretch>
        </p:blipFill>
        <p:spPr bwMode="auto">
          <a:xfrm>
            <a:off x="2667000" y="5410200"/>
            <a:ext cx="174466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230</Words>
  <Application>Microsoft Macintosh PowerPoint</Application>
  <PresentationFormat>On-screen Show (4:3)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Gopnik, Sobel, Schulz, &amp; Glymour (2001) Causal learning mechanisms in very young children.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Gopnik, Sobel, Schulz, &amp; Glymour. (2001). Causal learning mechanisms in very young children. </dc:title>
  <dc:creator>Katie Stokes-Guinan</dc:creator>
  <cp:lastModifiedBy>hakuta</cp:lastModifiedBy>
  <cp:revision>11</cp:revision>
  <dcterms:created xsi:type="dcterms:W3CDTF">2009-04-21T15:49:47Z</dcterms:created>
  <dcterms:modified xsi:type="dcterms:W3CDTF">2009-04-21T15:55:28Z</dcterms:modified>
</cp:coreProperties>
</file>